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79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image" Target="../media/image4.jpeg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3.jpeg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78.xml"/><Relationship Id="rId22" Type="http://schemas.openxmlformats.org/officeDocument/2006/relationships/tags" Target="../tags/tag77.xml"/><Relationship Id="rId21" Type="http://schemas.openxmlformats.org/officeDocument/2006/relationships/tags" Target="../tags/tag76.xml"/><Relationship Id="rId20" Type="http://schemas.openxmlformats.org/officeDocument/2006/relationships/tags" Target="../tags/tag75.xml"/><Relationship Id="rId2" Type="http://schemas.openxmlformats.org/officeDocument/2006/relationships/image" Target="../media/image2.jpeg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image" Target="../media/image7.jpeg"/><Relationship Id="rId10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b="15186"/>
          <a:stretch>
            <a:fillRect/>
          </a:stretch>
        </p:blipFill>
        <p:spPr>
          <a:xfrm>
            <a:off x="7828280" y="3783330"/>
            <a:ext cx="1814830" cy="191516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1266190"/>
            <a:ext cx="1555115" cy="15824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203960" y="222885"/>
            <a:ext cx="10133330" cy="723265"/>
          </a:xfrm>
        </p:spPr>
        <p:txBody>
          <a:bodyPr>
            <a:noAutofit/>
          </a:bodyPr>
          <a:p>
            <a:pPr algn="ctr"/>
            <a:r>
              <a:rPr lang="zh-CN" altLang="zh-CN" sz="2000"/>
              <a:t>安徽艺术学院2024级成人专升本（业余）报名费/专业加试费缴款流程</a:t>
            </a:r>
            <a:endParaRPr lang="zh-CN" altLang="zh-CN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8165" y="1092835"/>
            <a:ext cx="2169160" cy="367030"/>
          </a:xfrm>
        </p:spPr>
        <p:txBody>
          <a:bodyPr>
            <a:normAutofit fontScale="60000"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微信扫描下方二维码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1" descr="2023年学生缴费码（新带学院名称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80" y="1530985"/>
            <a:ext cx="1998345" cy="1998345"/>
          </a:xfrm>
          <a:prstGeom prst="rect">
            <a:avLst/>
          </a:prstGeom>
        </p:spPr>
      </p:pic>
      <p:sp>
        <p:nvSpPr>
          <p:cNvPr id="5" name="副标题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58165" y="3783965"/>
            <a:ext cx="2112010" cy="2407285"/>
          </a:xfrm>
          <a:prstGeom prst="rect">
            <a:avLst/>
          </a:prstGeom>
        </p:spPr>
        <p:txBody>
          <a:bodyPr vert="horz" lIns="90000" tIns="46800" rIns="90000" bIns="46800" rtlCol="0">
            <a:normAutofit fontScale="6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进入校园支付平台界面，点击</a:t>
            </a:r>
            <a:r>
              <a:rPr lang="en-US" altLang="zh-CN" sz="18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8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用户注册</a:t>
            </a:r>
            <a:r>
              <a:rPr lang="en-US" altLang="zh-CN" sz="18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8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，根据提示输入用户名、密码、验证码后登录校园支付平台。</a:t>
            </a:r>
            <a:r>
              <a:rPr lang="en-US" altLang="zh-CN" sz="18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endParaRPr lang="en-US" altLang="zh-CN" sz="182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8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182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用户名为身份证号码，建议初始密码为</a:t>
            </a:r>
            <a:r>
              <a:rPr lang="zh-CN" altLang="en-US" sz="1820" b="1">
                <a:ea typeface="宋体" panose="02010600030101010101" pitchFamily="2" charset="-122"/>
                <a:cs typeface="+mn-lt"/>
              </a:rPr>
              <a:t>ahua@</a:t>
            </a:r>
            <a:r>
              <a:rPr lang="zh-CN" altLang="en-US" sz="182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身份证后六位，或考生自设</a:t>
            </a:r>
            <a:r>
              <a:rPr lang="zh-CN" altLang="en-US" sz="18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182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82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注:身份证号最后一位若为x，统一为小写。</a:t>
            </a:r>
            <a:endParaRPr lang="zh-CN" altLang="en-US" sz="182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副标题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7340600" y="5698490"/>
            <a:ext cx="2644140" cy="1040765"/>
          </a:xfrm>
          <a:prstGeom prst="rect">
            <a:avLst/>
          </a:prstGeom>
        </p:spPr>
        <p:txBody>
          <a:bodyPr vert="horz" lIns="90000" tIns="46800" rIns="90000" bIns="46800" rtlCol="0" anchor="t" anchorCtr="0"/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再次核实缴费项目收费内容和缴费金额，点击缴费。</a:t>
            </a:r>
            <a:endParaRPr lang="en-US" altLang="zh-CN" sz="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报考安艺两个志愿（第一志愿和第二志愿）的考生，缴纳140元专业加试费（两个项目都缴费），如考生放弃第二志愿加试，仅需提交第一志愿70元专业加试费（任选一个）； </a:t>
            </a:r>
            <a:endParaRPr lang="en-US" altLang="zh-CN" sz="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报考安艺一个志愿（不区分第一、第二志愿）的考生，缴纳70元专业加试费（任选一个）。 </a:t>
            </a:r>
            <a:endParaRPr lang="en-US" altLang="zh-CN" sz="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图片 17" descr="缴费流程图片1-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435" y="1248410"/>
            <a:ext cx="1940560" cy="4534535"/>
          </a:xfrm>
          <a:prstGeom prst="rect">
            <a:avLst/>
          </a:prstGeom>
          <a:ln w="9525" cmpd="sng">
            <a:solidFill>
              <a:schemeClr val="accent1">
                <a:shade val="50000"/>
              </a:schemeClr>
            </a:solidFill>
            <a:prstDash val="dashDot"/>
          </a:ln>
        </p:spPr>
      </p:pic>
      <p:pic>
        <p:nvPicPr>
          <p:cNvPr id="18" name="图片 18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2420" y="1248410"/>
            <a:ext cx="1715135" cy="1758315"/>
          </a:xfrm>
          <a:prstGeom prst="rect">
            <a:avLst/>
          </a:prstGeom>
          <a:ln w="9525" cmpd="sng">
            <a:solidFill>
              <a:schemeClr val="accent1">
                <a:shade val="50000"/>
              </a:schemeClr>
            </a:solidFill>
            <a:prstDash val="dashDot"/>
          </a:ln>
        </p:spPr>
      </p:pic>
      <p:pic>
        <p:nvPicPr>
          <p:cNvPr id="19" name="图片 19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2420" y="3922395"/>
            <a:ext cx="1748155" cy="1859915"/>
          </a:xfrm>
          <a:prstGeom prst="rect">
            <a:avLst/>
          </a:prstGeom>
          <a:ln w="9525" cmpd="sng">
            <a:solidFill>
              <a:schemeClr val="accent1">
                <a:shade val="50000"/>
              </a:schemeClr>
            </a:solidFill>
            <a:prstDash val="dashDot"/>
          </a:ln>
        </p:spPr>
      </p:pic>
      <p:pic>
        <p:nvPicPr>
          <p:cNvPr id="23" name="图片 23" descr="缴费流程图片6-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5225" y="1248410"/>
            <a:ext cx="1948815" cy="4533265"/>
          </a:xfrm>
          <a:prstGeom prst="rect">
            <a:avLst/>
          </a:prstGeom>
          <a:ln w="9525" cmpd="sng">
            <a:solidFill>
              <a:schemeClr val="accent1">
                <a:shade val="50000"/>
              </a:schemeClr>
            </a:solidFill>
            <a:prstDash val="dashDot"/>
          </a:ln>
        </p:spPr>
      </p:pic>
      <p:grpSp>
        <p:nvGrpSpPr>
          <p:cNvPr id="10" name="组合 9"/>
          <p:cNvGrpSpPr/>
          <p:nvPr/>
        </p:nvGrpSpPr>
        <p:grpSpPr>
          <a:xfrm>
            <a:off x="3012440" y="1180465"/>
            <a:ext cx="415925" cy="394335"/>
            <a:chOff x="3853" y="1532"/>
            <a:chExt cx="655" cy="621"/>
          </a:xfrm>
        </p:grpSpPr>
        <p:sp>
          <p:nvSpPr>
            <p:cNvPr id="8" name="八角星 7"/>
            <p:cNvSpPr/>
            <p:nvPr/>
          </p:nvSpPr>
          <p:spPr>
            <a:xfrm>
              <a:off x="3853" y="1532"/>
              <a:ext cx="655" cy="621"/>
            </a:xfrm>
            <a:prstGeom prst="star8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副标题 2"/>
            <p:cNvSpPr>
              <a:spLocks noGrp="1"/>
            </p:cNvSpPr>
            <p:nvPr>
              <p:custDataLst>
                <p:tags r:id="rId12"/>
              </p:custDataLst>
            </p:nvPr>
          </p:nvSpPr>
          <p:spPr>
            <a:xfrm>
              <a:off x="3900" y="1532"/>
              <a:ext cx="574" cy="620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 fontScale="65000"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</a:t>
              </a:r>
              <a:endParaRPr lang="en-US" alt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32730" y="1180465"/>
            <a:ext cx="415925" cy="394335"/>
            <a:chOff x="3853" y="1532"/>
            <a:chExt cx="655" cy="621"/>
          </a:xfrm>
        </p:grpSpPr>
        <p:sp>
          <p:nvSpPr>
            <p:cNvPr id="13" name="八角星 12"/>
            <p:cNvSpPr/>
            <p:nvPr/>
          </p:nvSpPr>
          <p:spPr>
            <a:xfrm>
              <a:off x="3853" y="1532"/>
              <a:ext cx="655" cy="621"/>
            </a:xfrm>
            <a:prstGeom prst="star8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副标题 2"/>
            <p:cNvSpPr>
              <a:spLocks noGrp="1"/>
            </p:cNvSpPr>
            <p:nvPr>
              <p:custDataLst>
                <p:tags r:id="rId13"/>
              </p:custDataLst>
            </p:nvPr>
          </p:nvSpPr>
          <p:spPr>
            <a:xfrm>
              <a:off x="3900" y="1532"/>
              <a:ext cx="574" cy="620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 fontScale="65000"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</a:t>
              </a:r>
              <a:endParaRPr lang="en-US" alt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60005" y="1137285"/>
            <a:ext cx="415925" cy="394335"/>
            <a:chOff x="3853" y="1532"/>
            <a:chExt cx="655" cy="621"/>
          </a:xfrm>
        </p:grpSpPr>
        <p:sp>
          <p:nvSpPr>
            <p:cNvPr id="16" name="八角星 15"/>
            <p:cNvSpPr/>
            <p:nvPr/>
          </p:nvSpPr>
          <p:spPr>
            <a:xfrm>
              <a:off x="3853" y="1532"/>
              <a:ext cx="655" cy="621"/>
            </a:xfrm>
            <a:prstGeom prst="star8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副标题 2"/>
            <p:cNvSpPr>
              <a:spLocks noGrp="1"/>
            </p:cNvSpPr>
            <p:nvPr>
              <p:custDataLst>
                <p:tags r:id="rId14"/>
              </p:custDataLst>
            </p:nvPr>
          </p:nvSpPr>
          <p:spPr>
            <a:xfrm>
              <a:off x="3900" y="1532"/>
              <a:ext cx="574" cy="620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 fontScale="65000"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4</a:t>
              </a:r>
              <a:endParaRPr lang="en-US" alt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86645" y="1136650"/>
            <a:ext cx="415925" cy="394335"/>
            <a:chOff x="4628" y="1463"/>
            <a:chExt cx="655" cy="621"/>
          </a:xfrm>
        </p:grpSpPr>
        <p:sp>
          <p:nvSpPr>
            <p:cNvPr id="28" name="八角星 27"/>
            <p:cNvSpPr/>
            <p:nvPr/>
          </p:nvSpPr>
          <p:spPr>
            <a:xfrm>
              <a:off x="4628" y="1463"/>
              <a:ext cx="655" cy="621"/>
            </a:xfrm>
            <a:prstGeom prst="star8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副标题 2"/>
            <p:cNvSpPr>
              <a:spLocks noGrp="1"/>
            </p:cNvSpPr>
            <p:nvPr>
              <p:custDataLst>
                <p:tags r:id="rId15"/>
              </p:custDataLst>
            </p:nvPr>
          </p:nvSpPr>
          <p:spPr>
            <a:xfrm>
              <a:off x="4694" y="1464"/>
              <a:ext cx="574" cy="620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 fontScale="65000"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6</a:t>
              </a:r>
              <a:endParaRPr lang="en-US" alt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35270" y="3813175"/>
            <a:ext cx="415925" cy="394335"/>
            <a:chOff x="3853" y="1532"/>
            <a:chExt cx="655" cy="621"/>
          </a:xfrm>
        </p:grpSpPr>
        <p:sp>
          <p:nvSpPr>
            <p:cNvPr id="31" name="八角星 30"/>
            <p:cNvSpPr/>
            <p:nvPr/>
          </p:nvSpPr>
          <p:spPr>
            <a:xfrm>
              <a:off x="3853" y="1532"/>
              <a:ext cx="655" cy="621"/>
            </a:xfrm>
            <a:prstGeom prst="star8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副标题 2"/>
            <p:cNvSpPr>
              <a:spLocks noGrp="1"/>
            </p:cNvSpPr>
            <p:nvPr>
              <p:custDataLst>
                <p:tags r:id="rId16"/>
              </p:custDataLst>
            </p:nvPr>
          </p:nvSpPr>
          <p:spPr>
            <a:xfrm>
              <a:off x="3900" y="1532"/>
              <a:ext cx="574" cy="620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 fontScale="65000"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</a:t>
              </a:r>
              <a:endParaRPr lang="en-US" alt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08570" y="3632200"/>
            <a:ext cx="415925" cy="394335"/>
            <a:chOff x="4128" y="1485"/>
            <a:chExt cx="655" cy="621"/>
          </a:xfrm>
        </p:grpSpPr>
        <p:sp>
          <p:nvSpPr>
            <p:cNvPr id="34" name="八角星 33"/>
            <p:cNvSpPr/>
            <p:nvPr/>
          </p:nvSpPr>
          <p:spPr>
            <a:xfrm>
              <a:off x="4128" y="1485"/>
              <a:ext cx="655" cy="621"/>
            </a:xfrm>
            <a:prstGeom prst="star8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副标题 2"/>
            <p:cNvSpPr>
              <a:spLocks noGrp="1"/>
            </p:cNvSpPr>
            <p:nvPr>
              <p:custDataLst>
                <p:tags r:id="rId17"/>
              </p:custDataLst>
            </p:nvPr>
          </p:nvSpPr>
          <p:spPr>
            <a:xfrm>
              <a:off x="4209" y="1486"/>
              <a:ext cx="574" cy="620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 fontScale="65000"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5</a:t>
              </a:r>
              <a:endParaRPr lang="en-US" alt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36" name="副标题 2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5278120" y="3096260"/>
            <a:ext cx="2038350" cy="536575"/>
          </a:xfrm>
          <a:prstGeom prst="rect">
            <a:avLst/>
          </a:prstGeom>
        </p:spPr>
        <p:txBody>
          <a:bodyPr vert="horz" lIns="90000" tIns="46800" rIns="90000" bIns="46800" rtlCol="0">
            <a:normAutofit fontScale="2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个人信息核对无误后点击培训费，交易前请仔细核对的个人信息（如有错误，请联系老师更正后再进行缴费）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副标题 2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2992755" y="5899785"/>
            <a:ext cx="2256790" cy="70993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用户名:身份证号码</a:t>
            </a:r>
            <a:r>
              <a:rPr lang="en-US" altLang="zh-CN" sz="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</a:t>
            </a:r>
            <a:r>
              <a:rPr lang="zh-CN" altLang="en-US" sz="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密</a:t>
            </a:r>
            <a:r>
              <a:rPr lang="en-US" altLang="zh-CN" sz="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码:</a:t>
            </a:r>
            <a:r>
              <a:rPr lang="zh-CN" altLang="en-US" sz="800" b="1">
                <a:ea typeface="宋体" panose="02010600030101010101" pitchFamily="2" charset="-122"/>
                <a:cs typeface="+mn-lt"/>
              </a:rPr>
              <a:t>ahua@</a:t>
            </a:r>
            <a:r>
              <a:rPr lang="zh-CN" altLang="en-US" sz="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身份证号后六位</a:t>
            </a:r>
            <a:r>
              <a:rPr lang="en-US" altLang="zh-CN" sz="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(尾号X统一小写)，或考生自设</a:t>
            </a:r>
            <a:endParaRPr lang="zh-CN" altLang="en-US" sz="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副标题 2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5296535" y="5887085"/>
            <a:ext cx="2014855" cy="49403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2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点击报名项目，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点击需要缴费的项目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altLang="en-US" b="1"/>
          </a:p>
          <a:p>
            <a:pPr algn="l"/>
            <a:endParaRPr lang="zh-CN" altLang="en-US" b="1"/>
          </a:p>
        </p:txBody>
      </p:sp>
      <p:sp>
        <p:nvSpPr>
          <p:cNvPr id="39" name="副标题 2"/>
          <p:cNvSpPr>
            <a:spLocks noGrp="1"/>
          </p:cNvSpPr>
          <p:nvPr>
            <p:custDataLst>
              <p:tags r:id="rId21"/>
            </p:custDataLst>
          </p:nvPr>
        </p:nvSpPr>
        <p:spPr>
          <a:xfrm>
            <a:off x="7378065" y="2915285"/>
            <a:ext cx="2547620" cy="918845"/>
          </a:xfrm>
          <a:prstGeom prst="rect">
            <a:avLst/>
          </a:prstGeom>
        </p:spPr>
        <p:txBody>
          <a:bodyPr vert="horz" lIns="90000" tIns="46800" rIns="90000" bIns="46800" rtlCol="0"/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点击核实缴费项目信息，</a:t>
            </a:r>
            <a:r>
              <a:rPr lang="zh-CN" altLang="en-US" sz="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报考我校两个不同专业（又报了第一志愿，又报了第二志愿），需提交两次报名费。如考生放弃第二志愿加试，提交第一志愿报名费即可。</a:t>
            </a:r>
            <a:endParaRPr lang="zh-CN" altLang="en-US" sz="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" name="副标题 2"/>
          <p:cNvSpPr>
            <a:spLocks noGrp="1"/>
          </p:cNvSpPr>
          <p:nvPr>
            <p:custDataLst>
              <p:tags r:id="rId22"/>
            </p:custDataLst>
          </p:nvPr>
        </p:nvSpPr>
        <p:spPr>
          <a:xfrm>
            <a:off x="9986645" y="5901055"/>
            <a:ext cx="2073910" cy="26733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2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跳转至微信支付，点击支付即可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COMMONDATA" val="eyJoZGlkIjoiM2IyNWRiYmYyMTAxZGNlNmNkZmRjNWJmZjJmYTVjYjk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WPS 演示</Application>
  <PresentationFormat>宽屏</PresentationFormat>
  <Paragraphs>36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安徽艺术学院2024级成人专升本（业余）报名费/专业加试费缴款流程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七秒  记忆 </cp:lastModifiedBy>
  <cp:revision>166</cp:revision>
  <dcterms:created xsi:type="dcterms:W3CDTF">2019-06-19T02:08:00Z</dcterms:created>
  <dcterms:modified xsi:type="dcterms:W3CDTF">2023-09-26T06:01:44Z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6846B8B149FF4195AC5D472BE9E2A56D_13</vt:lpwstr>
  </property>
</Properties>
</file>